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60" r:id="rId3"/>
    <p:sldId id="265" r:id="rId4"/>
    <p:sldId id="266" r:id="rId5"/>
    <p:sldId id="258" r:id="rId6"/>
    <p:sldId id="263" r:id="rId7"/>
    <p:sldId id="264" r:id="rId8"/>
    <p:sldId id="259" r:id="rId9"/>
    <p:sldId id="261" r:id="rId10"/>
    <p:sldId id="262" r:id="rId11"/>
    <p:sldId id="278" r:id="rId12"/>
    <p:sldId id="279" r:id="rId13"/>
    <p:sldId id="281" r:id="rId14"/>
    <p:sldId id="280" r:id="rId15"/>
    <p:sldId id="286" r:id="rId16"/>
    <p:sldId id="285" r:id="rId17"/>
    <p:sldId id="283" r:id="rId18"/>
    <p:sldId id="284" r:id="rId19"/>
    <p:sldId id="282" r:id="rId20"/>
    <p:sldId id="287" r:id="rId21"/>
    <p:sldId id="275" r:id="rId22"/>
    <p:sldId id="276" r:id="rId23"/>
    <p:sldId id="277" r:id="rId24"/>
    <p:sldId id="288" r:id="rId25"/>
    <p:sldId id="289" r:id="rId26"/>
    <p:sldId id="290" r:id="rId27"/>
    <p:sldId id="291" r:id="rId28"/>
    <p:sldId id="292" r:id="rId29"/>
    <p:sldId id="270" r:id="rId30"/>
    <p:sldId id="271" r:id="rId31"/>
    <p:sldId id="272" r:id="rId32"/>
    <p:sldId id="273" r:id="rId33"/>
    <p:sldId id="274" r:id="rId34"/>
    <p:sldId id="267" r:id="rId35"/>
    <p:sldId id="268" r:id="rId36"/>
    <p:sldId id="269" r:id="rId3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84" d="100"/>
          <a:sy n="84" d="100"/>
        </p:scale>
        <p:origin x="1426" y="82"/>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D1ABAA97-4C58-4777-AA8B-B58C0731C2B9}" type="datetimeFigureOut">
              <a:rPr lang="en-US" smtClean="0"/>
              <a:t>5/20/2015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AA40599-91D2-44A0-AD17-309DEC3E5CA3}" type="slidenum">
              <a:rPr lang="en-US" smtClean="0"/>
              <a:t>‹#›</a:t>
            </a:fld>
            <a:endParaRPr lang="en-US"/>
          </a:p>
        </p:txBody>
      </p:sp>
    </p:spTree>
    <p:extLst>
      <p:ext uri="{BB962C8B-B14F-4D97-AF65-F5344CB8AC3E}">
        <p14:creationId xmlns:p14="http://schemas.microsoft.com/office/powerpoint/2010/main" val="28368025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1ABAA97-4C58-4777-AA8B-B58C0731C2B9}" type="datetimeFigureOut">
              <a:rPr lang="en-US" smtClean="0"/>
              <a:t>5/20/2015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AA40599-91D2-44A0-AD17-309DEC3E5CA3}" type="slidenum">
              <a:rPr lang="en-US" smtClean="0"/>
              <a:t>‹#›</a:t>
            </a:fld>
            <a:endParaRPr lang="en-US"/>
          </a:p>
        </p:txBody>
      </p:sp>
    </p:spTree>
    <p:extLst>
      <p:ext uri="{BB962C8B-B14F-4D97-AF65-F5344CB8AC3E}">
        <p14:creationId xmlns:p14="http://schemas.microsoft.com/office/powerpoint/2010/main" val="20424841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1ABAA97-4C58-4777-AA8B-B58C0731C2B9}" type="datetimeFigureOut">
              <a:rPr lang="en-US" smtClean="0"/>
              <a:t>5/20/2015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AA40599-91D2-44A0-AD17-309DEC3E5CA3}" type="slidenum">
              <a:rPr lang="en-US" smtClean="0"/>
              <a:t>‹#›</a:t>
            </a:fld>
            <a:endParaRPr lang="en-US"/>
          </a:p>
        </p:txBody>
      </p:sp>
    </p:spTree>
    <p:extLst>
      <p:ext uri="{BB962C8B-B14F-4D97-AF65-F5344CB8AC3E}">
        <p14:creationId xmlns:p14="http://schemas.microsoft.com/office/powerpoint/2010/main" val="11275749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1ABAA97-4C58-4777-AA8B-B58C0731C2B9}" type="datetimeFigureOut">
              <a:rPr lang="en-US" smtClean="0"/>
              <a:t>5/20/2015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AA40599-91D2-44A0-AD17-309DEC3E5CA3}" type="slidenum">
              <a:rPr lang="en-US" smtClean="0"/>
              <a:t>‹#›</a:t>
            </a:fld>
            <a:endParaRPr lang="en-US"/>
          </a:p>
        </p:txBody>
      </p:sp>
    </p:spTree>
    <p:extLst>
      <p:ext uri="{BB962C8B-B14F-4D97-AF65-F5344CB8AC3E}">
        <p14:creationId xmlns:p14="http://schemas.microsoft.com/office/powerpoint/2010/main" val="32012053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1ABAA97-4C58-4777-AA8B-B58C0731C2B9}" type="datetimeFigureOut">
              <a:rPr lang="en-US" smtClean="0"/>
              <a:t>5/20/2015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AA40599-91D2-44A0-AD17-309DEC3E5CA3}" type="slidenum">
              <a:rPr lang="en-US" smtClean="0"/>
              <a:t>‹#›</a:t>
            </a:fld>
            <a:endParaRPr lang="en-US"/>
          </a:p>
        </p:txBody>
      </p:sp>
    </p:spTree>
    <p:extLst>
      <p:ext uri="{BB962C8B-B14F-4D97-AF65-F5344CB8AC3E}">
        <p14:creationId xmlns:p14="http://schemas.microsoft.com/office/powerpoint/2010/main" val="4689714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D1ABAA97-4C58-4777-AA8B-B58C0731C2B9}" type="datetimeFigureOut">
              <a:rPr lang="en-US" smtClean="0"/>
              <a:t>5/20/2015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AA40599-91D2-44A0-AD17-309DEC3E5CA3}" type="slidenum">
              <a:rPr lang="en-US" smtClean="0"/>
              <a:t>‹#›</a:t>
            </a:fld>
            <a:endParaRPr lang="en-US"/>
          </a:p>
        </p:txBody>
      </p:sp>
    </p:spTree>
    <p:extLst>
      <p:ext uri="{BB962C8B-B14F-4D97-AF65-F5344CB8AC3E}">
        <p14:creationId xmlns:p14="http://schemas.microsoft.com/office/powerpoint/2010/main" val="2239206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D1ABAA97-4C58-4777-AA8B-B58C0731C2B9}" type="datetimeFigureOut">
              <a:rPr lang="en-US" smtClean="0"/>
              <a:t>5/20/2015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AA40599-91D2-44A0-AD17-309DEC3E5CA3}" type="slidenum">
              <a:rPr lang="en-US" smtClean="0"/>
              <a:t>‹#›</a:t>
            </a:fld>
            <a:endParaRPr lang="en-US"/>
          </a:p>
        </p:txBody>
      </p:sp>
    </p:spTree>
    <p:extLst>
      <p:ext uri="{BB962C8B-B14F-4D97-AF65-F5344CB8AC3E}">
        <p14:creationId xmlns:p14="http://schemas.microsoft.com/office/powerpoint/2010/main" val="25440869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D1ABAA97-4C58-4777-AA8B-B58C0731C2B9}" type="datetimeFigureOut">
              <a:rPr lang="en-US" smtClean="0"/>
              <a:t>5/20/2015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AA40599-91D2-44A0-AD17-309DEC3E5CA3}" type="slidenum">
              <a:rPr lang="en-US" smtClean="0"/>
              <a:t>‹#›</a:t>
            </a:fld>
            <a:endParaRPr lang="en-US"/>
          </a:p>
        </p:txBody>
      </p:sp>
    </p:spTree>
    <p:extLst>
      <p:ext uri="{BB962C8B-B14F-4D97-AF65-F5344CB8AC3E}">
        <p14:creationId xmlns:p14="http://schemas.microsoft.com/office/powerpoint/2010/main" val="39271095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1ABAA97-4C58-4777-AA8B-B58C0731C2B9}" type="datetimeFigureOut">
              <a:rPr lang="en-US" smtClean="0"/>
              <a:t>5/20/2015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AA40599-91D2-44A0-AD17-309DEC3E5CA3}" type="slidenum">
              <a:rPr lang="en-US" smtClean="0"/>
              <a:t>‹#›</a:t>
            </a:fld>
            <a:endParaRPr lang="en-US"/>
          </a:p>
        </p:txBody>
      </p:sp>
    </p:spTree>
    <p:extLst>
      <p:ext uri="{BB962C8B-B14F-4D97-AF65-F5344CB8AC3E}">
        <p14:creationId xmlns:p14="http://schemas.microsoft.com/office/powerpoint/2010/main" val="9600755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1ABAA97-4C58-4777-AA8B-B58C0731C2B9}" type="datetimeFigureOut">
              <a:rPr lang="en-US" smtClean="0"/>
              <a:t>5/20/2015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AA40599-91D2-44A0-AD17-309DEC3E5CA3}" type="slidenum">
              <a:rPr lang="en-US" smtClean="0"/>
              <a:t>‹#›</a:t>
            </a:fld>
            <a:endParaRPr lang="en-US"/>
          </a:p>
        </p:txBody>
      </p:sp>
    </p:spTree>
    <p:extLst>
      <p:ext uri="{BB962C8B-B14F-4D97-AF65-F5344CB8AC3E}">
        <p14:creationId xmlns:p14="http://schemas.microsoft.com/office/powerpoint/2010/main" val="32820572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1ABAA97-4C58-4777-AA8B-B58C0731C2B9}" type="datetimeFigureOut">
              <a:rPr lang="en-US" smtClean="0"/>
              <a:t>5/20/2015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AA40599-91D2-44A0-AD17-309DEC3E5CA3}" type="slidenum">
              <a:rPr lang="en-US" smtClean="0"/>
              <a:t>‹#›</a:t>
            </a:fld>
            <a:endParaRPr lang="en-US"/>
          </a:p>
        </p:txBody>
      </p:sp>
    </p:spTree>
    <p:extLst>
      <p:ext uri="{BB962C8B-B14F-4D97-AF65-F5344CB8AC3E}">
        <p14:creationId xmlns:p14="http://schemas.microsoft.com/office/powerpoint/2010/main" val="22412739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1ABAA97-4C58-4777-AA8B-B58C0731C2B9}" type="datetimeFigureOut">
              <a:rPr lang="en-US" smtClean="0"/>
              <a:t>5/20/2015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AA40599-91D2-44A0-AD17-309DEC3E5CA3}" type="slidenum">
              <a:rPr lang="en-US" smtClean="0"/>
              <a:t>‹#›</a:t>
            </a:fld>
            <a:endParaRPr lang="en-US"/>
          </a:p>
        </p:txBody>
      </p:sp>
    </p:spTree>
    <p:extLst>
      <p:ext uri="{BB962C8B-B14F-4D97-AF65-F5344CB8AC3E}">
        <p14:creationId xmlns:p14="http://schemas.microsoft.com/office/powerpoint/2010/main" val="72748899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6.xml"/><Relationship Id="rId4" Type="http://schemas.openxmlformats.org/officeDocument/2006/relationships/image" Target="../media/image10.png"/></Relationships>
</file>

<file path=ppt/slides/_rels/slide2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6.xml"/><Relationship Id="rId4" Type="http://schemas.openxmlformats.org/officeDocument/2006/relationships/image" Target="../media/image1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System functions</a:t>
            </a:r>
            <a:endParaRPr lang="en-US" dirty="0"/>
          </a:p>
        </p:txBody>
      </p:sp>
      <p:sp>
        <p:nvSpPr>
          <p:cNvPr id="3" name="Content Placeholder 2"/>
          <p:cNvSpPr>
            <a:spLocks noGrp="1"/>
          </p:cNvSpPr>
          <p:nvPr>
            <p:ph idx="1"/>
          </p:nvPr>
        </p:nvSpPr>
        <p:spPr/>
        <p:txBody>
          <a:bodyPr>
            <a:normAutofit/>
          </a:bodyPr>
          <a:lstStyle/>
          <a:p>
            <a:pPr marL="0" lvl="0" indent="0">
              <a:buNone/>
            </a:pPr>
            <a:r>
              <a:rPr lang="en-US" dirty="0" smtClean="0"/>
              <a:t>Three main functions</a:t>
            </a:r>
          </a:p>
          <a:p>
            <a:r>
              <a:rPr lang="en-US" dirty="0" smtClean="0"/>
              <a:t>Room availability and booking module</a:t>
            </a:r>
          </a:p>
          <a:p>
            <a:r>
              <a:rPr lang="en-US" dirty="0" smtClean="0"/>
              <a:t>Housekeeping and staff management module</a:t>
            </a:r>
          </a:p>
          <a:p>
            <a:r>
              <a:rPr lang="en-US" dirty="0" smtClean="0"/>
              <a:t>Reporting module</a:t>
            </a:r>
            <a:endParaRPr lang="en-US" dirty="0"/>
          </a:p>
        </p:txBody>
      </p:sp>
    </p:spTree>
    <p:extLst>
      <p:ext uri="{BB962C8B-B14F-4D97-AF65-F5344CB8AC3E}">
        <p14:creationId xmlns:p14="http://schemas.microsoft.com/office/powerpoint/2010/main" val="96943122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Requirements</a:t>
            </a:r>
          </a:p>
        </p:txBody>
      </p:sp>
      <p:sp>
        <p:nvSpPr>
          <p:cNvPr id="3" name="Content Placeholder 2"/>
          <p:cNvSpPr>
            <a:spLocks noGrp="1"/>
          </p:cNvSpPr>
          <p:nvPr>
            <p:ph idx="1"/>
          </p:nvPr>
        </p:nvSpPr>
        <p:spPr/>
        <p:txBody>
          <a:bodyPr>
            <a:normAutofit fontScale="70000" lnSpcReduction="20000"/>
          </a:bodyPr>
          <a:lstStyle/>
          <a:p>
            <a:pPr marL="0" indent="0">
              <a:buNone/>
            </a:pPr>
            <a:r>
              <a:rPr lang="en-US" dirty="0" smtClean="0"/>
              <a:t>Payment Detail</a:t>
            </a:r>
          </a:p>
          <a:p>
            <a:r>
              <a:rPr lang="en-US" dirty="0" smtClean="0"/>
              <a:t>Stores the basic information of payment such as amount payable</a:t>
            </a:r>
          </a:p>
          <a:p>
            <a:pPr marL="0" indent="0">
              <a:buNone/>
            </a:pPr>
            <a:r>
              <a:rPr lang="en-US" dirty="0" smtClean="0"/>
              <a:t>Payment</a:t>
            </a:r>
          </a:p>
          <a:p>
            <a:r>
              <a:rPr lang="en-US" dirty="0" smtClean="0"/>
              <a:t>Stores the credit card information if customer made payment by card</a:t>
            </a:r>
          </a:p>
          <a:p>
            <a:pPr marL="0" indent="0">
              <a:buNone/>
            </a:pPr>
            <a:r>
              <a:rPr lang="en-US" dirty="0" smtClean="0"/>
              <a:t>Account</a:t>
            </a:r>
          </a:p>
          <a:p>
            <a:r>
              <a:rPr lang="en-US" dirty="0" smtClean="0"/>
              <a:t>This table will have login information of employee’s account</a:t>
            </a:r>
          </a:p>
          <a:p>
            <a:pPr marL="0" indent="0">
              <a:buNone/>
            </a:pPr>
            <a:r>
              <a:rPr lang="en-US" dirty="0" smtClean="0"/>
              <a:t>Staff</a:t>
            </a:r>
          </a:p>
          <a:p>
            <a:r>
              <a:rPr lang="en-US" dirty="0" smtClean="0"/>
              <a:t>The basic information of employees such as as bank account and address are stored in here.</a:t>
            </a:r>
          </a:p>
          <a:p>
            <a:pPr marL="0" indent="0">
              <a:buNone/>
            </a:pPr>
            <a:r>
              <a:rPr lang="en-US" dirty="0" smtClean="0"/>
              <a:t>Duty Schedule</a:t>
            </a:r>
          </a:p>
          <a:p>
            <a:r>
              <a:rPr lang="en-US" dirty="0" smtClean="0"/>
              <a:t>The duties and schedule of the employees are stored in this table.</a:t>
            </a:r>
            <a:endParaRPr lang="en-US" dirty="0"/>
          </a:p>
        </p:txBody>
      </p:sp>
    </p:spTree>
    <p:extLst>
      <p:ext uri="{BB962C8B-B14F-4D97-AF65-F5344CB8AC3E}">
        <p14:creationId xmlns:p14="http://schemas.microsoft.com/office/powerpoint/2010/main" val="160286820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Development Constraints</a:t>
            </a:r>
            <a:endParaRPr lang="en-US" dirty="0"/>
          </a:p>
        </p:txBody>
      </p:sp>
      <p:sp>
        <p:nvSpPr>
          <p:cNvPr id="3" name="Content Placeholder 2"/>
          <p:cNvSpPr>
            <a:spLocks noGrp="1"/>
          </p:cNvSpPr>
          <p:nvPr>
            <p:ph idx="1"/>
          </p:nvPr>
        </p:nvSpPr>
        <p:spPr/>
        <p:txBody>
          <a:bodyPr>
            <a:normAutofit lnSpcReduction="10000"/>
          </a:bodyPr>
          <a:lstStyle/>
          <a:p>
            <a:r>
              <a:rPr lang="en-US" dirty="0" smtClean="0"/>
              <a:t>Used different </a:t>
            </a:r>
            <a:r>
              <a:rPr lang="en-US" dirty="0"/>
              <a:t>versions of the software that can result in compilation </a:t>
            </a:r>
            <a:r>
              <a:rPr lang="en-US" dirty="0" smtClean="0"/>
              <a:t>error.</a:t>
            </a:r>
          </a:p>
          <a:p>
            <a:r>
              <a:rPr lang="en-US" dirty="0"/>
              <a:t>T</a:t>
            </a:r>
            <a:r>
              <a:rPr lang="en-US" dirty="0" smtClean="0"/>
              <a:t>here </a:t>
            </a:r>
            <a:r>
              <a:rPr lang="en-US" dirty="0"/>
              <a:t>could be major and minor bugs and errors occurring that could cause us to spend time in fixing those </a:t>
            </a:r>
            <a:r>
              <a:rPr lang="en-US" dirty="0" smtClean="0"/>
              <a:t>issues.</a:t>
            </a:r>
          </a:p>
          <a:p>
            <a:r>
              <a:rPr lang="en-US" dirty="0" smtClean="0"/>
              <a:t>Different </a:t>
            </a:r>
            <a:r>
              <a:rPr lang="en-US" dirty="0"/>
              <a:t>working hours due to some personal </a:t>
            </a:r>
            <a:r>
              <a:rPr lang="en-US" dirty="0" smtClean="0"/>
              <a:t>reasons.</a:t>
            </a:r>
          </a:p>
          <a:p>
            <a:r>
              <a:rPr lang="en-US" dirty="0"/>
              <a:t>A</a:t>
            </a:r>
            <a:r>
              <a:rPr lang="en-US" dirty="0" smtClean="0"/>
              <a:t>bove </a:t>
            </a:r>
            <a:r>
              <a:rPr lang="en-US" dirty="0"/>
              <a:t>mentioned constraints are not limited to other unexpected </a:t>
            </a:r>
            <a:r>
              <a:rPr lang="en-US" dirty="0" smtClean="0"/>
              <a:t>constraints.</a:t>
            </a:r>
            <a:endParaRPr lang="en-US" dirty="0"/>
          </a:p>
        </p:txBody>
      </p:sp>
    </p:spTree>
    <p:extLst>
      <p:ext uri="{BB962C8B-B14F-4D97-AF65-F5344CB8AC3E}">
        <p14:creationId xmlns:p14="http://schemas.microsoft.com/office/powerpoint/2010/main" val="339490617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Performance</a:t>
            </a:r>
            <a:endParaRPr lang="en-US" dirty="0"/>
          </a:p>
        </p:txBody>
      </p:sp>
      <p:sp>
        <p:nvSpPr>
          <p:cNvPr id="3" name="Content Placeholder 2"/>
          <p:cNvSpPr>
            <a:spLocks noGrp="1"/>
          </p:cNvSpPr>
          <p:nvPr>
            <p:ph idx="1"/>
          </p:nvPr>
        </p:nvSpPr>
        <p:spPr/>
        <p:txBody>
          <a:bodyPr/>
          <a:lstStyle/>
          <a:p>
            <a:r>
              <a:rPr lang="en-US" dirty="0" smtClean="0"/>
              <a:t>Room availability and Booking Module</a:t>
            </a:r>
          </a:p>
          <a:p>
            <a:pPr lvl="1"/>
            <a:r>
              <a:rPr lang="en-US" dirty="0"/>
              <a:t>Create, Retrieve, Update, </a:t>
            </a:r>
            <a:r>
              <a:rPr lang="en-US" dirty="0" smtClean="0"/>
              <a:t>Delete</a:t>
            </a:r>
          </a:p>
          <a:p>
            <a:r>
              <a:rPr lang="en-US" dirty="0" smtClean="0"/>
              <a:t>Housekeeping and Staff Management Module</a:t>
            </a:r>
          </a:p>
          <a:p>
            <a:pPr lvl="1"/>
            <a:r>
              <a:rPr lang="en-US" dirty="0" smtClean="0"/>
              <a:t>Create, Retrieve, Update, Delete</a:t>
            </a:r>
          </a:p>
          <a:p>
            <a:r>
              <a:rPr lang="en-US" dirty="0" smtClean="0"/>
              <a:t>Reporting Module</a:t>
            </a:r>
          </a:p>
          <a:p>
            <a:pPr lvl="1"/>
            <a:r>
              <a:rPr lang="en-US" dirty="0"/>
              <a:t>Create, Retrieve, Update, Delete</a:t>
            </a:r>
          </a:p>
          <a:p>
            <a:pPr lvl="0"/>
            <a:r>
              <a:rPr lang="en-US" dirty="0"/>
              <a:t>Login Creation </a:t>
            </a:r>
            <a:r>
              <a:rPr lang="en-US" dirty="0" smtClean="0"/>
              <a:t>Module (</a:t>
            </a:r>
            <a:r>
              <a:rPr lang="en-US" dirty="0" err="1" smtClean="0"/>
              <a:t>Mr</a:t>
            </a:r>
            <a:r>
              <a:rPr lang="en-US" dirty="0" smtClean="0"/>
              <a:t> &amp; </a:t>
            </a:r>
            <a:r>
              <a:rPr lang="en-US" dirty="0" err="1" smtClean="0"/>
              <a:t>Mrs</a:t>
            </a:r>
            <a:r>
              <a:rPr lang="en-US" dirty="0" smtClean="0"/>
              <a:t> Wang)</a:t>
            </a:r>
          </a:p>
          <a:p>
            <a:pPr lvl="1"/>
            <a:r>
              <a:rPr lang="en-US" dirty="0"/>
              <a:t>Create, Retrieve, Update, Delete</a:t>
            </a:r>
          </a:p>
          <a:p>
            <a:pPr marL="457200" lvl="1" indent="0">
              <a:buNone/>
            </a:pPr>
            <a:endParaRPr lang="en-US" dirty="0"/>
          </a:p>
          <a:p>
            <a:endParaRPr lang="en-US" dirty="0"/>
          </a:p>
        </p:txBody>
      </p:sp>
    </p:spTree>
    <p:extLst>
      <p:ext uri="{BB962C8B-B14F-4D97-AF65-F5344CB8AC3E}">
        <p14:creationId xmlns:p14="http://schemas.microsoft.com/office/powerpoint/2010/main" val="167733026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Availability</a:t>
            </a:r>
            <a:endParaRPr lang="en-US" dirty="0"/>
          </a:p>
        </p:txBody>
      </p:sp>
      <p:sp>
        <p:nvSpPr>
          <p:cNvPr id="3" name="Content Placeholder 2"/>
          <p:cNvSpPr>
            <a:spLocks noGrp="1"/>
          </p:cNvSpPr>
          <p:nvPr>
            <p:ph idx="1"/>
          </p:nvPr>
        </p:nvSpPr>
        <p:spPr/>
        <p:txBody>
          <a:bodyPr/>
          <a:lstStyle/>
          <a:p>
            <a:r>
              <a:rPr lang="en-US" dirty="0" smtClean="0"/>
              <a:t>Operating on 24/7 basis</a:t>
            </a:r>
          </a:p>
          <a:p>
            <a:r>
              <a:rPr lang="en-US" dirty="0" smtClean="0"/>
              <a:t>2 hours downtime on every 1</a:t>
            </a:r>
            <a:r>
              <a:rPr lang="en-US" baseline="30000" dirty="0" smtClean="0"/>
              <a:t>st</a:t>
            </a:r>
            <a:r>
              <a:rPr lang="en-US" dirty="0" smtClean="0"/>
              <a:t> Sunday from 0200 to 0400</a:t>
            </a:r>
          </a:p>
          <a:p>
            <a:r>
              <a:rPr lang="en-US" dirty="0" smtClean="0"/>
              <a:t>Backups data every month</a:t>
            </a:r>
            <a:endParaRPr lang="en-US" dirty="0"/>
          </a:p>
        </p:txBody>
      </p:sp>
    </p:spTree>
    <p:extLst>
      <p:ext uri="{BB962C8B-B14F-4D97-AF65-F5344CB8AC3E}">
        <p14:creationId xmlns:p14="http://schemas.microsoft.com/office/powerpoint/2010/main" val="179445562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Security and Access Control</a:t>
            </a:r>
            <a:endParaRPr lang="en-US" dirty="0"/>
          </a:p>
        </p:txBody>
      </p:sp>
      <p:sp>
        <p:nvSpPr>
          <p:cNvPr id="3" name="Content Placeholder 2"/>
          <p:cNvSpPr>
            <a:spLocks noGrp="1"/>
          </p:cNvSpPr>
          <p:nvPr>
            <p:ph idx="1"/>
          </p:nvPr>
        </p:nvSpPr>
        <p:spPr/>
        <p:txBody>
          <a:bodyPr/>
          <a:lstStyle/>
          <a:p>
            <a:r>
              <a:rPr lang="en-US" dirty="0" smtClean="0"/>
              <a:t>End Users</a:t>
            </a:r>
          </a:p>
          <a:p>
            <a:pPr lvl="1"/>
            <a:r>
              <a:rPr lang="en-US" dirty="0" smtClean="0"/>
              <a:t>Customer</a:t>
            </a:r>
          </a:p>
          <a:p>
            <a:pPr lvl="1"/>
            <a:r>
              <a:rPr lang="en-US" dirty="0" smtClean="0"/>
              <a:t>Receptionist</a:t>
            </a:r>
          </a:p>
          <a:p>
            <a:r>
              <a:rPr lang="en-US" dirty="0" smtClean="0"/>
              <a:t>Management Users</a:t>
            </a:r>
          </a:p>
          <a:p>
            <a:r>
              <a:rPr lang="en-US" dirty="0" smtClean="0"/>
              <a:t>Administrator (</a:t>
            </a:r>
            <a:r>
              <a:rPr lang="en-US" dirty="0" err="1" smtClean="0"/>
              <a:t>Mr</a:t>
            </a:r>
            <a:r>
              <a:rPr lang="en-US" dirty="0" smtClean="0"/>
              <a:t> and </a:t>
            </a:r>
            <a:r>
              <a:rPr lang="en-US" dirty="0" err="1" smtClean="0"/>
              <a:t>Mrs</a:t>
            </a:r>
            <a:r>
              <a:rPr lang="en-US" dirty="0" smtClean="0"/>
              <a:t> Wang)</a:t>
            </a:r>
            <a:endParaRPr lang="en-US" dirty="0"/>
          </a:p>
        </p:txBody>
      </p:sp>
    </p:spTree>
    <p:extLst>
      <p:ext uri="{BB962C8B-B14F-4D97-AF65-F5344CB8AC3E}">
        <p14:creationId xmlns:p14="http://schemas.microsoft.com/office/powerpoint/2010/main" val="21443546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User Interface Requirements</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84791444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Interface with Other Systems</a:t>
            </a:r>
            <a:endParaRPr lang="en-US" dirty="0"/>
          </a:p>
        </p:txBody>
      </p:sp>
      <p:sp>
        <p:nvSpPr>
          <p:cNvPr id="3" name="Content Placeholder 2"/>
          <p:cNvSpPr>
            <a:spLocks noGrp="1"/>
          </p:cNvSpPr>
          <p:nvPr>
            <p:ph idx="1"/>
          </p:nvPr>
        </p:nvSpPr>
        <p:spPr/>
        <p:txBody>
          <a:bodyPr/>
          <a:lstStyle/>
          <a:p>
            <a:r>
              <a:rPr lang="en-US" dirty="0"/>
              <a:t>There will be no other system interfacing with our system as there was no system being implemented in the first place</a:t>
            </a:r>
            <a:r>
              <a:rPr lang="en-US" dirty="0" smtClean="0"/>
              <a:t>.</a:t>
            </a:r>
            <a:endParaRPr lang="en-US" dirty="0"/>
          </a:p>
        </p:txBody>
      </p:sp>
    </p:spTree>
    <p:extLst>
      <p:ext uri="{BB962C8B-B14F-4D97-AF65-F5344CB8AC3E}">
        <p14:creationId xmlns:p14="http://schemas.microsoft.com/office/powerpoint/2010/main" val="304390049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Assumptions</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Before System Implementation</a:t>
            </a:r>
          </a:p>
          <a:p>
            <a:pPr lvl="1"/>
            <a:r>
              <a:rPr lang="en-US" dirty="0"/>
              <a:t>Payment can only be done manually before the system is being implement. Before implementation, payment transaction will happen when hotel guest checks out and many documents will be required.</a:t>
            </a:r>
          </a:p>
          <a:p>
            <a:pPr lvl="1"/>
            <a:r>
              <a:rPr lang="en-US" dirty="0"/>
              <a:t>Data can be only input manually before the system is being implement. Before implementation, a hotel staff will be responsible to key in other staff data into the database</a:t>
            </a:r>
            <a:r>
              <a:rPr lang="en-US" dirty="0" smtClean="0"/>
              <a:t>.</a:t>
            </a:r>
          </a:p>
          <a:p>
            <a:pPr lvl="1"/>
            <a:r>
              <a:rPr lang="en-US" dirty="0"/>
              <a:t>Smoking or Non-Smoking room cannot be chosen according to the customer preference.</a:t>
            </a:r>
          </a:p>
          <a:p>
            <a:pPr lvl="1"/>
            <a:endParaRPr lang="en-US" dirty="0"/>
          </a:p>
          <a:p>
            <a:pPr lvl="1"/>
            <a:endParaRPr lang="en-US" dirty="0"/>
          </a:p>
        </p:txBody>
      </p:sp>
    </p:spTree>
    <p:extLst>
      <p:ext uri="{BB962C8B-B14F-4D97-AF65-F5344CB8AC3E}">
        <p14:creationId xmlns:p14="http://schemas.microsoft.com/office/powerpoint/2010/main" val="285968188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Assumptions</a:t>
            </a:r>
            <a:endParaRPr lang="en-US" dirty="0"/>
          </a:p>
        </p:txBody>
      </p:sp>
      <p:sp>
        <p:nvSpPr>
          <p:cNvPr id="3" name="Content Placeholder 2"/>
          <p:cNvSpPr>
            <a:spLocks noGrp="1"/>
          </p:cNvSpPr>
          <p:nvPr>
            <p:ph idx="1"/>
          </p:nvPr>
        </p:nvSpPr>
        <p:spPr/>
        <p:txBody>
          <a:bodyPr>
            <a:normAutofit fontScale="92500"/>
          </a:bodyPr>
          <a:lstStyle/>
          <a:p>
            <a:r>
              <a:rPr lang="en-US" dirty="0" smtClean="0"/>
              <a:t>After System Implementation</a:t>
            </a:r>
          </a:p>
          <a:p>
            <a:pPr lvl="1"/>
            <a:r>
              <a:rPr lang="en-US" dirty="0"/>
              <a:t>Payment can be done through the website. Transaction can be done via PayPal so everything will be mostly done without many documents.</a:t>
            </a:r>
          </a:p>
          <a:p>
            <a:pPr lvl="1"/>
            <a:r>
              <a:rPr lang="en-US" dirty="0"/>
              <a:t>Data can now be input automatically after the system is being implemented. Any hotel staff who are authorized to do so will then be able to input and update data at any point of time when required</a:t>
            </a:r>
            <a:r>
              <a:rPr lang="en-US" dirty="0" smtClean="0"/>
              <a:t>.</a:t>
            </a:r>
          </a:p>
          <a:p>
            <a:pPr lvl="1"/>
            <a:r>
              <a:rPr lang="en-US" dirty="0"/>
              <a:t>Smoking or Non-Smoking room </a:t>
            </a:r>
            <a:r>
              <a:rPr lang="en-US" dirty="0" smtClean="0"/>
              <a:t>can be </a:t>
            </a:r>
            <a:r>
              <a:rPr lang="en-US" dirty="0"/>
              <a:t>chosen according to the customer preference.</a:t>
            </a:r>
          </a:p>
          <a:p>
            <a:pPr lvl="1"/>
            <a:endParaRPr lang="en-US" dirty="0"/>
          </a:p>
          <a:p>
            <a:pPr lvl="1"/>
            <a:endParaRPr lang="en-US" dirty="0"/>
          </a:p>
        </p:txBody>
      </p:sp>
    </p:spTree>
    <p:extLst>
      <p:ext uri="{BB962C8B-B14F-4D97-AF65-F5344CB8AC3E}">
        <p14:creationId xmlns:p14="http://schemas.microsoft.com/office/powerpoint/2010/main" val="205178092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Operating Environment</a:t>
            </a:r>
            <a:endParaRPr lang="en-US" dirty="0"/>
          </a:p>
        </p:txBody>
      </p:sp>
      <p:sp>
        <p:nvSpPr>
          <p:cNvPr id="3" name="Content Placeholder 2"/>
          <p:cNvSpPr>
            <a:spLocks noGrp="1"/>
          </p:cNvSpPr>
          <p:nvPr>
            <p:ph idx="1"/>
          </p:nvPr>
        </p:nvSpPr>
        <p:spPr/>
        <p:txBody>
          <a:bodyPr/>
          <a:lstStyle/>
          <a:p>
            <a:r>
              <a:rPr lang="en-US" dirty="0" smtClean="0"/>
              <a:t>System will be deployed on Windows XP environment.</a:t>
            </a:r>
          </a:p>
          <a:p>
            <a:r>
              <a:rPr lang="en-US" dirty="0" smtClean="0"/>
              <a:t>24/7, downtime once a month(Sunday) from 0200 to 0400.</a:t>
            </a:r>
          </a:p>
          <a:p>
            <a:r>
              <a:rPr lang="en-US" dirty="0" smtClean="0"/>
              <a:t>3 Main Functions</a:t>
            </a:r>
          </a:p>
          <a:p>
            <a:pPr lvl="1"/>
            <a:r>
              <a:rPr lang="en-US" dirty="0" smtClean="0"/>
              <a:t>Room availability and booking module</a:t>
            </a:r>
          </a:p>
          <a:p>
            <a:pPr lvl="1"/>
            <a:r>
              <a:rPr lang="en-US" dirty="0" smtClean="0"/>
              <a:t>Housekeeping and Staff Management module</a:t>
            </a:r>
          </a:p>
          <a:p>
            <a:pPr lvl="1"/>
            <a:r>
              <a:rPr lang="en-US" dirty="0" smtClean="0"/>
              <a:t>Reporting module</a:t>
            </a:r>
            <a:endParaRPr lang="en-US" dirty="0"/>
          </a:p>
        </p:txBody>
      </p:sp>
    </p:spTree>
    <p:extLst>
      <p:ext uri="{BB962C8B-B14F-4D97-AF65-F5344CB8AC3E}">
        <p14:creationId xmlns:p14="http://schemas.microsoft.com/office/powerpoint/2010/main" val="357825620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Room availability and booking module</a:t>
            </a:r>
            <a:endParaRPr lang="en-US" dirty="0"/>
          </a:p>
        </p:txBody>
      </p:sp>
      <p:sp>
        <p:nvSpPr>
          <p:cNvPr id="3" name="Content Placeholder 2"/>
          <p:cNvSpPr>
            <a:spLocks noGrp="1"/>
          </p:cNvSpPr>
          <p:nvPr>
            <p:ph idx="1"/>
          </p:nvPr>
        </p:nvSpPr>
        <p:spPr/>
        <p:txBody>
          <a:bodyPr>
            <a:normAutofit/>
          </a:bodyPr>
          <a:lstStyle/>
          <a:p>
            <a:r>
              <a:rPr lang="en-US" dirty="0" smtClean="0"/>
              <a:t>Allow guest to search rooms and make booking</a:t>
            </a:r>
          </a:p>
          <a:p>
            <a:r>
              <a:rPr lang="en-US" dirty="0" smtClean="0"/>
              <a:t>Receptionist, managers or Mr. Wang able to access and edit guest records.</a:t>
            </a:r>
          </a:p>
          <a:p>
            <a:r>
              <a:rPr lang="en-US" dirty="0" smtClean="0"/>
              <a:t>Information that customer enter for booking are such as name, phone number, address, number of guest and check in date and time </a:t>
            </a:r>
            <a:endParaRPr lang="en-US" dirty="0"/>
          </a:p>
        </p:txBody>
      </p:sp>
    </p:spTree>
    <p:extLst>
      <p:ext uri="{BB962C8B-B14F-4D97-AF65-F5344CB8AC3E}">
        <p14:creationId xmlns:p14="http://schemas.microsoft.com/office/powerpoint/2010/main" val="390569072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Special Requirements</a:t>
            </a:r>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168447683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Architecture Design</a:t>
            </a:r>
            <a:endParaRPr lang="en-US" dirty="0"/>
          </a:p>
        </p:txBody>
      </p:sp>
      <p:sp>
        <p:nvSpPr>
          <p:cNvPr id="3" name="Content Placeholder 2"/>
          <p:cNvSpPr>
            <a:spLocks noGrp="1"/>
          </p:cNvSpPr>
          <p:nvPr>
            <p:ph idx="1"/>
          </p:nvPr>
        </p:nvSpPr>
        <p:spPr/>
        <p:txBody>
          <a:bodyPr/>
          <a:lstStyle/>
          <a:p>
            <a:r>
              <a:rPr lang="en-US" dirty="0" smtClean="0"/>
              <a:t>3 Tier Architecture</a:t>
            </a:r>
            <a:endParaRPr lang="en-US" dirty="0"/>
          </a:p>
        </p:txBody>
      </p:sp>
      <p:pic>
        <p:nvPicPr>
          <p:cNvPr id="1027" name="Picture 1"/>
          <p:cNvPicPr>
            <a:picLocks noChangeAspect="1" noChangeArrowheads="1"/>
          </p:cNvPicPr>
          <p:nvPr/>
        </p:nvPicPr>
        <p:blipFill>
          <a:blip r:embed="rId2">
            <a:extLst>
              <a:ext uri="{28A0092B-C50C-407E-A947-70E740481C1C}">
                <a14:useLocalDpi xmlns:a14="http://schemas.microsoft.com/office/drawing/2010/main" val="0"/>
              </a:ext>
            </a:extLst>
          </a:blip>
          <a:srcRect l="12921" t="26781" r="65063" b="32764"/>
          <a:stretch>
            <a:fillRect/>
          </a:stretch>
        </p:blipFill>
        <p:spPr bwMode="auto">
          <a:xfrm>
            <a:off x="1371600" y="2286000"/>
            <a:ext cx="6477000" cy="43397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5559614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3 Tier Architecture</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Advantages</a:t>
            </a:r>
          </a:p>
          <a:p>
            <a:pPr lvl="1"/>
            <a:r>
              <a:rPr lang="en-US" dirty="0"/>
              <a:t>Maintainability: As each tier is independent, upgrades or changes can be carried out without affecting the whole application.</a:t>
            </a:r>
            <a:endParaRPr lang="en-US" b="1" dirty="0"/>
          </a:p>
          <a:p>
            <a:pPr lvl="1"/>
            <a:r>
              <a:rPr lang="en-US" dirty="0"/>
              <a:t>Scalability: Based on the placement of layers, removing or adding an application is reasonably straightforward.</a:t>
            </a:r>
            <a:endParaRPr lang="en-US" b="1" dirty="0"/>
          </a:p>
          <a:p>
            <a:pPr lvl="1"/>
            <a:r>
              <a:rPr lang="en-US" dirty="0"/>
              <a:t>Flexibility: As each tier can be controlled independently, flexibility is increased.</a:t>
            </a:r>
            <a:endParaRPr lang="en-US" b="1" dirty="0"/>
          </a:p>
          <a:p>
            <a:pPr lvl="1"/>
            <a:r>
              <a:rPr lang="en-US" dirty="0"/>
              <a:t>Availability: Applications can use the architecture to enable systems using easily accessible components, which increases availability.</a:t>
            </a:r>
            <a:endParaRPr lang="en-US" b="1" dirty="0"/>
          </a:p>
          <a:p>
            <a:pPr lvl="1"/>
            <a:endParaRPr lang="en-US" dirty="0"/>
          </a:p>
        </p:txBody>
      </p:sp>
    </p:spTree>
    <p:extLst>
      <p:ext uri="{BB962C8B-B14F-4D97-AF65-F5344CB8AC3E}">
        <p14:creationId xmlns:p14="http://schemas.microsoft.com/office/powerpoint/2010/main" val="285037311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3 Tier Architecture</a:t>
            </a:r>
            <a:endParaRPr lang="en-US" dirty="0"/>
          </a:p>
        </p:txBody>
      </p:sp>
      <p:sp>
        <p:nvSpPr>
          <p:cNvPr id="3" name="Content Placeholder 2"/>
          <p:cNvSpPr>
            <a:spLocks noGrp="1"/>
          </p:cNvSpPr>
          <p:nvPr>
            <p:ph idx="1"/>
          </p:nvPr>
        </p:nvSpPr>
        <p:spPr/>
        <p:txBody>
          <a:bodyPr/>
          <a:lstStyle/>
          <a:p>
            <a:r>
              <a:rPr lang="en-US" dirty="0" smtClean="0"/>
              <a:t>Conclusion</a:t>
            </a:r>
          </a:p>
          <a:p>
            <a:pPr lvl="1"/>
            <a:r>
              <a:rPr lang="en-US" dirty="0"/>
              <a:t>upgrade or change the system anytime</a:t>
            </a:r>
            <a:endParaRPr lang="en-US" dirty="0" smtClean="0"/>
          </a:p>
          <a:p>
            <a:pPr lvl="1"/>
            <a:r>
              <a:rPr lang="en-US" dirty="0"/>
              <a:t>upgrading or changing of the system would not affect the other </a:t>
            </a:r>
            <a:r>
              <a:rPr lang="en-US" dirty="0" smtClean="0"/>
              <a:t>tiers</a:t>
            </a:r>
          </a:p>
          <a:p>
            <a:pPr lvl="1"/>
            <a:r>
              <a:rPr lang="en-US" dirty="0"/>
              <a:t>controlled independently which allows more room for flexibility and can aid in customizing different needs for different </a:t>
            </a:r>
            <a:r>
              <a:rPr lang="en-US" dirty="0" smtClean="0"/>
              <a:t>tiers</a:t>
            </a:r>
          </a:p>
          <a:p>
            <a:pPr lvl="1"/>
            <a:r>
              <a:rPr lang="en-US" dirty="0"/>
              <a:t>can allow more business opportunities as more people can get to use </a:t>
            </a:r>
            <a:r>
              <a:rPr lang="en-US" dirty="0" smtClean="0"/>
              <a:t>it</a:t>
            </a:r>
            <a:endParaRPr lang="en-US" b="1" dirty="0"/>
          </a:p>
        </p:txBody>
      </p:sp>
    </p:spTree>
    <p:extLst>
      <p:ext uri="{BB962C8B-B14F-4D97-AF65-F5344CB8AC3E}">
        <p14:creationId xmlns:p14="http://schemas.microsoft.com/office/powerpoint/2010/main" val="109274772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User Interface Design</a:t>
            </a:r>
            <a:endParaRPr lang="en-US" dirty="0"/>
          </a:p>
        </p:txBody>
      </p:sp>
      <p:pic>
        <p:nvPicPr>
          <p:cNvPr id="1026" name="Picture 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7200" y="1295400"/>
            <a:ext cx="4684776" cy="2635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7"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62400" y="4191000"/>
            <a:ext cx="4648200" cy="2442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6125289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User Interface Design</a:t>
            </a:r>
            <a:endParaRPr lang="en-US" dirty="0"/>
          </a:p>
        </p:txBody>
      </p:sp>
      <p:pic>
        <p:nvPicPr>
          <p:cNvPr id="2050" name="Picture 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4800" y="1295400"/>
            <a:ext cx="4953000" cy="278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1"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1000" y="4267200"/>
            <a:ext cx="4495800" cy="23469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7961037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User Interface Design</a:t>
            </a:r>
            <a:endParaRPr lang="en-US" dirty="0"/>
          </a:p>
        </p:txBody>
      </p:sp>
      <p:pic>
        <p:nvPicPr>
          <p:cNvPr id="3074" name="Picture 1"/>
          <p:cNvPicPr>
            <a:picLocks noChangeAspect="1" noChangeArrowheads="1"/>
          </p:cNvPicPr>
          <p:nvPr/>
        </p:nvPicPr>
        <p:blipFill>
          <a:blip r:embed="rId2" cstate="print">
            <a:extLst>
              <a:ext uri="{28A0092B-C50C-407E-A947-70E740481C1C}">
                <a14:useLocalDpi xmlns:a14="http://schemas.microsoft.com/office/drawing/2010/main" val="0"/>
              </a:ext>
            </a:extLst>
          </a:blip>
          <a:srcRect t="4198" r="2083" b="4692"/>
          <a:stretch>
            <a:fillRect/>
          </a:stretch>
        </p:blipFill>
        <p:spPr bwMode="auto">
          <a:xfrm>
            <a:off x="304800" y="1478439"/>
            <a:ext cx="4811958" cy="251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5" name="Picture 1"/>
          <p:cNvPicPr>
            <a:picLocks noChangeAspect="1" noChangeArrowheads="1"/>
          </p:cNvPicPr>
          <p:nvPr/>
        </p:nvPicPr>
        <p:blipFill>
          <a:blip r:embed="rId3" cstate="print">
            <a:extLst>
              <a:ext uri="{28A0092B-C50C-407E-A947-70E740481C1C}">
                <a14:useLocalDpi xmlns:a14="http://schemas.microsoft.com/office/drawing/2010/main" val="0"/>
              </a:ext>
            </a:extLst>
          </a:blip>
          <a:srcRect t="4938" r="2222" b="4938"/>
          <a:stretch>
            <a:fillRect/>
          </a:stretch>
        </p:blipFill>
        <p:spPr bwMode="auto">
          <a:xfrm>
            <a:off x="3886200" y="4114800"/>
            <a:ext cx="4670425" cy="242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2430073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User Interface Design</a:t>
            </a:r>
            <a:endParaRPr lang="en-US" dirty="0"/>
          </a:p>
        </p:txBody>
      </p:sp>
      <p:pic>
        <p:nvPicPr>
          <p:cNvPr id="4098" name="Picture 1"/>
          <p:cNvPicPr>
            <a:picLocks noChangeAspect="1" noChangeArrowheads="1"/>
          </p:cNvPicPr>
          <p:nvPr/>
        </p:nvPicPr>
        <p:blipFill>
          <a:blip r:embed="rId2" cstate="print">
            <a:extLst>
              <a:ext uri="{28A0092B-C50C-407E-A947-70E740481C1C}">
                <a14:useLocalDpi xmlns:a14="http://schemas.microsoft.com/office/drawing/2010/main" val="0"/>
              </a:ext>
            </a:extLst>
          </a:blip>
          <a:srcRect l="12770" t="11111" r="2423" b="56287"/>
          <a:stretch>
            <a:fillRect/>
          </a:stretch>
        </p:blipFill>
        <p:spPr bwMode="auto">
          <a:xfrm>
            <a:off x="1600200" y="1600200"/>
            <a:ext cx="5592763"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9"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4343400"/>
            <a:ext cx="2697163" cy="1317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0" name="Picture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4876800"/>
            <a:ext cx="3589337" cy="784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3599514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User Interface Design</a:t>
            </a:r>
            <a:endParaRPr lang="en-US" dirty="0"/>
          </a:p>
        </p:txBody>
      </p:sp>
      <p:pic>
        <p:nvPicPr>
          <p:cNvPr id="5122" name="Picture 1"/>
          <p:cNvPicPr>
            <a:picLocks noChangeAspect="1" noChangeArrowheads="1"/>
          </p:cNvPicPr>
          <p:nvPr/>
        </p:nvPicPr>
        <p:blipFill>
          <a:blip r:embed="rId2" cstate="print">
            <a:extLst>
              <a:ext uri="{28A0092B-C50C-407E-A947-70E740481C1C}">
                <a14:useLocalDpi xmlns:a14="http://schemas.microsoft.com/office/drawing/2010/main" val="0"/>
              </a:ext>
            </a:extLst>
          </a:blip>
          <a:srcRect t="4703" r="2361" b="4198"/>
          <a:stretch>
            <a:fillRect/>
          </a:stretch>
        </p:blipFill>
        <p:spPr bwMode="auto">
          <a:xfrm>
            <a:off x="228600" y="1295400"/>
            <a:ext cx="5356225" cy="2536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3"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79837" y="4038600"/>
            <a:ext cx="4906963" cy="266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4" name="Picture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72200" y="1295400"/>
            <a:ext cx="2201863" cy="1189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5321837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Program Design</a:t>
            </a:r>
            <a:endParaRPr lang="en-US" dirty="0"/>
          </a:p>
        </p:txBody>
      </p:sp>
      <p:sp>
        <p:nvSpPr>
          <p:cNvPr id="3" name="Content Placeholder 2"/>
          <p:cNvSpPr>
            <a:spLocks noGrp="1"/>
          </p:cNvSpPr>
          <p:nvPr>
            <p:ph idx="1"/>
          </p:nvPr>
        </p:nvSpPr>
        <p:spPr/>
        <p:txBody>
          <a:bodyPr/>
          <a:lstStyle/>
          <a:p>
            <a:r>
              <a:rPr lang="en-US" dirty="0" smtClean="0"/>
              <a:t>Use Case Diagram</a:t>
            </a:r>
          </a:p>
          <a:p>
            <a:r>
              <a:rPr lang="en-US" dirty="0" smtClean="0"/>
              <a:t>VOPC Diagram</a:t>
            </a:r>
          </a:p>
          <a:p>
            <a:pPr lvl="1"/>
            <a:r>
              <a:rPr lang="en-US" dirty="0" smtClean="0"/>
              <a:t>Booking</a:t>
            </a:r>
          </a:p>
          <a:p>
            <a:pPr lvl="1"/>
            <a:r>
              <a:rPr lang="en-US" dirty="0" smtClean="0"/>
              <a:t>Housekeeping</a:t>
            </a:r>
          </a:p>
          <a:p>
            <a:pPr lvl="1"/>
            <a:r>
              <a:rPr lang="en-US" dirty="0" smtClean="0"/>
              <a:t>Reporting</a:t>
            </a:r>
          </a:p>
        </p:txBody>
      </p:sp>
    </p:spTree>
    <p:extLst>
      <p:ext uri="{BB962C8B-B14F-4D97-AF65-F5344CB8AC3E}">
        <p14:creationId xmlns:p14="http://schemas.microsoft.com/office/powerpoint/2010/main" val="216361426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Housekeeping and staff management module</a:t>
            </a:r>
            <a:endParaRPr lang="en-US" dirty="0"/>
          </a:p>
        </p:txBody>
      </p:sp>
      <p:sp>
        <p:nvSpPr>
          <p:cNvPr id="3" name="Content Placeholder 2"/>
          <p:cNvSpPr>
            <a:spLocks noGrp="1"/>
          </p:cNvSpPr>
          <p:nvPr>
            <p:ph idx="1"/>
          </p:nvPr>
        </p:nvSpPr>
        <p:spPr/>
        <p:txBody>
          <a:bodyPr/>
          <a:lstStyle/>
          <a:p>
            <a:r>
              <a:rPr lang="en-US" dirty="0" smtClean="0"/>
              <a:t>Administrators can create staff account</a:t>
            </a:r>
          </a:p>
          <a:p>
            <a:r>
              <a:rPr lang="en-US" dirty="0" smtClean="0"/>
              <a:t>Managers or Administrator will be able to assign duties to staffs</a:t>
            </a:r>
          </a:p>
          <a:p>
            <a:r>
              <a:rPr lang="en-US" dirty="0" smtClean="0"/>
              <a:t>Staffs can login to their account to view their </a:t>
            </a:r>
            <a:r>
              <a:rPr lang="en-US" dirty="0" err="1" smtClean="0"/>
              <a:t>schdules</a:t>
            </a:r>
            <a:endParaRPr lang="en-US" dirty="0"/>
          </a:p>
        </p:txBody>
      </p:sp>
    </p:spTree>
    <p:extLst>
      <p:ext uri="{BB962C8B-B14F-4D97-AF65-F5344CB8AC3E}">
        <p14:creationId xmlns:p14="http://schemas.microsoft.com/office/powerpoint/2010/main" val="178969151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 Case Diagram</a:t>
            </a:r>
            <a:endParaRPr lang="en-US" dirty="0"/>
          </a:p>
        </p:txBody>
      </p:sp>
      <p:pic>
        <p:nvPicPr>
          <p:cNvPr id="1027"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4900" y="1600200"/>
            <a:ext cx="6934200" cy="49087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8738761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VOPC (Booking)</a:t>
            </a:r>
            <a:endParaRPr lang="en-US" dirty="0"/>
          </a:p>
        </p:txBody>
      </p:sp>
      <p:pic>
        <p:nvPicPr>
          <p:cNvPr id="2050"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9856" y="1600200"/>
            <a:ext cx="7504288" cy="4221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5240312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VOPC (House Keeping)</a:t>
            </a:r>
            <a:endParaRPr lang="en-US" dirty="0"/>
          </a:p>
        </p:txBody>
      </p:sp>
      <p:pic>
        <p:nvPicPr>
          <p:cNvPr id="3074"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2404" y="1981200"/>
            <a:ext cx="8107444" cy="426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8158507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VOPC (Reporting)</a:t>
            </a:r>
            <a:endParaRPr lang="en-US" dirty="0"/>
          </a:p>
        </p:txBody>
      </p:sp>
      <p:pic>
        <p:nvPicPr>
          <p:cNvPr id="4098"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1752600"/>
            <a:ext cx="8001000" cy="4301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1646856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ERD</a:t>
            </a:r>
            <a:endParaRPr lang="en-US" dirty="0"/>
          </a:p>
        </p:txBody>
      </p:sp>
      <p:sp>
        <p:nvSpPr>
          <p:cNvPr id="3" name="Content Placeholder 2"/>
          <p:cNvSpPr>
            <a:spLocks noGrp="1"/>
          </p:cNvSpPr>
          <p:nvPr>
            <p:ph idx="1"/>
          </p:nvPr>
        </p:nvSpPr>
        <p:spPr/>
        <p:txBody>
          <a:bodyPr/>
          <a:lstStyle/>
          <a:p>
            <a:endParaRPr lang="en-US"/>
          </a:p>
        </p:txBody>
      </p:sp>
      <p:pic>
        <p:nvPicPr>
          <p:cNvPr id="1026" name="Picture 2" descr="Hote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1219200"/>
            <a:ext cx="6805375"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5666925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Approach used</a:t>
            </a:r>
            <a:endParaRPr lang="en-US" dirty="0"/>
          </a:p>
        </p:txBody>
      </p:sp>
      <p:sp>
        <p:nvSpPr>
          <p:cNvPr id="3" name="Content Placeholder 2"/>
          <p:cNvSpPr>
            <a:spLocks noGrp="1"/>
          </p:cNvSpPr>
          <p:nvPr>
            <p:ph idx="1"/>
          </p:nvPr>
        </p:nvSpPr>
        <p:spPr/>
        <p:txBody>
          <a:bodyPr/>
          <a:lstStyle/>
          <a:p>
            <a:r>
              <a:rPr lang="en-US" dirty="0" smtClean="0"/>
              <a:t>3NF approach to simplify and minimize data redundancy.</a:t>
            </a:r>
          </a:p>
          <a:p>
            <a:r>
              <a:rPr lang="en-US" dirty="0" smtClean="0"/>
              <a:t>Results into multiple tables that have its own purpose e.g. booking table stores the customer information while check in out table stores the check in and check out date and time.</a:t>
            </a:r>
            <a:endParaRPr lang="en-US" dirty="0"/>
          </a:p>
        </p:txBody>
      </p:sp>
    </p:spTree>
    <p:extLst>
      <p:ext uri="{BB962C8B-B14F-4D97-AF65-F5344CB8AC3E}">
        <p14:creationId xmlns:p14="http://schemas.microsoft.com/office/powerpoint/2010/main" val="271321760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Limitation</a:t>
            </a:r>
            <a:endParaRPr lang="en-US" dirty="0"/>
          </a:p>
        </p:txBody>
      </p:sp>
      <p:sp>
        <p:nvSpPr>
          <p:cNvPr id="3" name="Content Placeholder 2"/>
          <p:cNvSpPr>
            <a:spLocks noGrp="1"/>
          </p:cNvSpPr>
          <p:nvPr>
            <p:ph idx="1"/>
          </p:nvPr>
        </p:nvSpPr>
        <p:spPr/>
        <p:txBody>
          <a:bodyPr/>
          <a:lstStyle/>
          <a:p>
            <a:r>
              <a:rPr lang="en-US" dirty="0" smtClean="0"/>
              <a:t>No report table is designed</a:t>
            </a:r>
          </a:p>
          <a:p>
            <a:r>
              <a:rPr lang="en-US" dirty="0" smtClean="0"/>
              <a:t>Some report can be generated easily such as room occupancy report from room table or housekeeping report from duty schedule table</a:t>
            </a:r>
          </a:p>
          <a:p>
            <a:r>
              <a:rPr lang="en-US" dirty="0" smtClean="0"/>
              <a:t>Reports such as all room and guest at a certain time report requires the used of more complicated SQL statement to retrieve and generate.</a:t>
            </a:r>
            <a:endParaRPr lang="en-US" dirty="0"/>
          </a:p>
        </p:txBody>
      </p:sp>
    </p:spTree>
    <p:extLst>
      <p:ext uri="{BB962C8B-B14F-4D97-AF65-F5344CB8AC3E}">
        <p14:creationId xmlns:p14="http://schemas.microsoft.com/office/powerpoint/2010/main" val="294475937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Reporting module</a:t>
            </a:r>
            <a:endParaRPr lang="en-US" dirty="0"/>
          </a:p>
        </p:txBody>
      </p:sp>
      <p:sp>
        <p:nvSpPr>
          <p:cNvPr id="3" name="Content Placeholder 2"/>
          <p:cNvSpPr>
            <a:spLocks noGrp="1"/>
          </p:cNvSpPr>
          <p:nvPr>
            <p:ph idx="1"/>
          </p:nvPr>
        </p:nvSpPr>
        <p:spPr/>
        <p:txBody>
          <a:bodyPr/>
          <a:lstStyle/>
          <a:p>
            <a:r>
              <a:rPr lang="en-US" dirty="0" smtClean="0"/>
              <a:t>Able to generate room status report, all guest in one room report, all guest and room on a certain date report, room occupancy report and housekeeping report.</a:t>
            </a:r>
          </a:p>
          <a:p>
            <a:r>
              <a:rPr lang="en-US" dirty="0" smtClean="0"/>
              <a:t>Able to preview reports before printing</a:t>
            </a:r>
          </a:p>
          <a:p>
            <a:r>
              <a:rPr lang="en-US" dirty="0" smtClean="0"/>
              <a:t>Only management or administrators have full access to all reports.</a:t>
            </a:r>
            <a:endParaRPr lang="en-US" dirty="0"/>
          </a:p>
        </p:txBody>
      </p:sp>
    </p:spTree>
    <p:extLst>
      <p:ext uri="{BB962C8B-B14F-4D97-AF65-F5344CB8AC3E}">
        <p14:creationId xmlns:p14="http://schemas.microsoft.com/office/powerpoint/2010/main" val="292390539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User characteristics</a:t>
            </a:r>
            <a:endParaRPr lang="en-US" dirty="0"/>
          </a:p>
        </p:txBody>
      </p:sp>
      <p:sp>
        <p:nvSpPr>
          <p:cNvPr id="3" name="Content Placeholder 2"/>
          <p:cNvSpPr>
            <a:spLocks noGrp="1"/>
          </p:cNvSpPr>
          <p:nvPr>
            <p:ph idx="1"/>
          </p:nvPr>
        </p:nvSpPr>
        <p:spPr/>
        <p:txBody>
          <a:bodyPr>
            <a:normAutofit/>
          </a:bodyPr>
          <a:lstStyle/>
          <a:p>
            <a:pPr marL="0" indent="0">
              <a:buNone/>
            </a:pPr>
            <a:r>
              <a:rPr lang="en-US" dirty="0" smtClean="0"/>
              <a:t>End users</a:t>
            </a:r>
          </a:p>
          <a:p>
            <a:r>
              <a:rPr lang="en-US" dirty="0" smtClean="0"/>
              <a:t>E.g. Staff of the hotel or customers</a:t>
            </a:r>
          </a:p>
          <a:p>
            <a:r>
              <a:rPr lang="en-US" dirty="0" smtClean="0"/>
              <a:t>Staff and customers are able to access the room availability and booking module</a:t>
            </a:r>
          </a:p>
          <a:p>
            <a:r>
              <a:rPr lang="en-US" dirty="0" smtClean="0"/>
              <a:t>Staff can also view some of the reporting module such as room occupancy module</a:t>
            </a:r>
            <a:endParaRPr lang="en-US" dirty="0"/>
          </a:p>
        </p:txBody>
      </p:sp>
    </p:spTree>
    <p:extLst>
      <p:ext uri="{BB962C8B-B14F-4D97-AF65-F5344CB8AC3E}">
        <p14:creationId xmlns:p14="http://schemas.microsoft.com/office/powerpoint/2010/main" val="168684736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User characteristics</a:t>
            </a:r>
          </a:p>
        </p:txBody>
      </p:sp>
      <p:sp>
        <p:nvSpPr>
          <p:cNvPr id="3" name="Content Placeholder 2"/>
          <p:cNvSpPr>
            <a:spLocks noGrp="1"/>
          </p:cNvSpPr>
          <p:nvPr>
            <p:ph idx="1"/>
          </p:nvPr>
        </p:nvSpPr>
        <p:spPr/>
        <p:txBody>
          <a:bodyPr/>
          <a:lstStyle/>
          <a:p>
            <a:pPr marL="0" indent="0">
              <a:buNone/>
            </a:pPr>
            <a:r>
              <a:rPr lang="en-US" dirty="0" smtClean="0"/>
              <a:t>Management users</a:t>
            </a:r>
          </a:p>
          <a:p>
            <a:r>
              <a:rPr lang="en-US" dirty="0" smtClean="0"/>
              <a:t>E.g. Managers</a:t>
            </a:r>
          </a:p>
          <a:p>
            <a:r>
              <a:rPr lang="en-US" dirty="0" smtClean="0"/>
              <a:t>Able to access all three functions</a:t>
            </a:r>
          </a:p>
          <a:p>
            <a:r>
              <a:rPr lang="en-US" dirty="0" smtClean="0"/>
              <a:t>Able to edit stuff rosters</a:t>
            </a:r>
          </a:p>
          <a:p>
            <a:r>
              <a:rPr lang="en-US" dirty="0" smtClean="0"/>
              <a:t>Access to all the reports</a:t>
            </a:r>
            <a:endParaRPr lang="en-US" dirty="0"/>
          </a:p>
        </p:txBody>
      </p:sp>
    </p:spTree>
    <p:extLst>
      <p:ext uri="{BB962C8B-B14F-4D97-AF65-F5344CB8AC3E}">
        <p14:creationId xmlns:p14="http://schemas.microsoft.com/office/powerpoint/2010/main" val="88145418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User characteristics</a:t>
            </a:r>
          </a:p>
        </p:txBody>
      </p:sp>
      <p:sp>
        <p:nvSpPr>
          <p:cNvPr id="3" name="Content Placeholder 2"/>
          <p:cNvSpPr>
            <a:spLocks noGrp="1"/>
          </p:cNvSpPr>
          <p:nvPr>
            <p:ph idx="1"/>
          </p:nvPr>
        </p:nvSpPr>
        <p:spPr/>
        <p:txBody>
          <a:bodyPr/>
          <a:lstStyle/>
          <a:p>
            <a:pPr marL="0" indent="0">
              <a:buNone/>
            </a:pPr>
            <a:r>
              <a:rPr lang="en-US" dirty="0" smtClean="0"/>
              <a:t>Administrators</a:t>
            </a:r>
          </a:p>
          <a:p>
            <a:r>
              <a:rPr lang="en-US" dirty="0" smtClean="0"/>
              <a:t>E.g. Mr. Wang</a:t>
            </a:r>
          </a:p>
          <a:p>
            <a:r>
              <a:rPr lang="en-US" dirty="0" smtClean="0"/>
              <a:t>Full access to all three functions</a:t>
            </a:r>
          </a:p>
          <a:p>
            <a:r>
              <a:rPr lang="en-US" dirty="0" smtClean="0"/>
              <a:t>Able to create, edit or delete account of employees</a:t>
            </a:r>
            <a:endParaRPr lang="en-US" dirty="0"/>
          </a:p>
        </p:txBody>
      </p:sp>
    </p:spTree>
    <p:extLst>
      <p:ext uri="{BB962C8B-B14F-4D97-AF65-F5344CB8AC3E}">
        <p14:creationId xmlns:p14="http://schemas.microsoft.com/office/powerpoint/2010/main" val="273352855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General Constraints</a:t>
            </a:r>
            <a:endParaRPr lang="en-US" dirty="0"/>
          </a:p>
        </p:txBody>
      </p:sp>
      <p:sp>
        <p:nvSpPr>
          <p:cNvPr id="3" name="Content Placeholder 2"/>
          <p:cNvSpPr>
            <a:spLocks noGrp="1"/>
          </p:cNvSpPr>
          <p:nvPr>
            <p:ph idx="1"/>
          </p:nvPr>
        </p:nvSpPr>
        <p:spPr/>
        <p:txBody>
          <a:bodyPr>
            <a:normAutofit fontScale="92500" lnSpcReduction="20000"/>
          </a:bodyPr>
          <a:lstStyle/>
          <a:p>
            <a:pPr marL="0" lvl="0" indent="0">
              <a:buNone/>
            </a:pPr>
            <a:r>
              <a:rPr lang="en-US" dirty="0" smtClean="0"/>
              <a:t>Legacy Computer</a:t>
            </a:r>
          </a:p>
          <a:p>
            <a:r>
              <a:rPr lang="en-US" dirty="0" smtClean="0"/>
              <a:t>Might not be compatible with the system that we are building.</a:t>
            </a:r>
          </a:p>
          <a:p>
            <a:pPr marL="0" indent="0">
              <a:buNone/>
            </a:pPr>
            <a:r>
              <a:rPr lang="en-US" dirty="0" smtClean="0"/>
              <a:t>Slow internet</a:t>
            </a:r>
          </a:p>
          <a:p>
            <a:r>
              <a:rPr lang="en-US" dirty="0" smtClean="0"/>
              <a:t>Poses potential latency issues with connection with the system and customers.</a:t>
            </a:r>
          </a:p>
          <a:p>
            <a:pPr marL="0" indent="0">
              <a:buNone/>
            </a:pPr>
            <a:r>
              <a:rPr lang="en-US" dirty="0" smtClean="0"/>
              <a:t>Low backup rate</a:t>
            </a:r>
          </a:p>
          <a:p>
            <a:r>
              <a:rPr lang="en-US" dirty="0" smtClean="0"/>
              <a:t>Backups are not done on a regular daily basis during non peak hours instead it is done on once a month basis.</a:t>
            </a:r>
            <a:endParaRPr lang="en-US" dirty="0"/>
          </a:p>
        </p:txBody>
      </p:sp>
    </p:spTree>
    <p:extLst>
      <p:ext uri="{BB962C8B-B14F-4D97-AF65-F5344CB8AC3E}">
        <p14:creationId xmlns:p14="http://schemas.microsoft.com/office/powerpoint/2010/main" val="378974402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Requirements</a:t>
            </a:r>
            <a:endParaRPr lang="en-US" dirty="0"/>
          </a:p>
        </p:txBody>
      </p:sp>
      <p:sp>
        <p:nvSpPr>
          <p:cNvPr id="3" name="Content Placeholder 2"/>
          <p:cNvSpPr>
            <a:spLocks noGrp="1"/>
          </p:cNvSpPr>
          <p:nvPr>
            <p:ph idx="1"/>
          </p:nvPr>
        </p:nvSpPr>
        <p:spPr/>
        <p:txBody>
          <a:bodyPr>
            <a:normAutofit fontScale="85000" lnSpcReduction="10000"/>
          </a:bodyPr>
          <a:lstStyle/>
          <a:p>
            <a:pPr marL="0" indent="0">
              <a:buNone/>
            </a:pPr>
            <a:r>
              <a:rPr lang="en-US" dirty="0" smtClean="0"/>
              <a:t>Booking</a:t>
            </a:r>
          </a:p>
          <a:p>
            <a:r>
              <a:rPr lang="en-US" dirty="0" smtClean="0"/>
              <a:t>This table takes in most of the booking information of the customer</a:t>
            </a:r>
          </a:p>
          <a:p>
            <a:pPr marL="0" indent="0">
              <a:buNone/>
            </a:pPr>
            <a:r>
              <a:rPr lang="en-US" dirty="0" smtClean="0"/>
              <a:t>Check In Out</a:t>
            </a:r>
          </a:p>
          <a:p>
            <a:r>
              <a:rPr lang="en-US" dirty="0" smtClean="0"/>
              <a:t>This table record the check in and out date and time.</a:t>
            </a:r>
          </a:p>
          <a:p>
            <a:pPr marL="0" indent="0">
              <a:buNone/>
            </a:pPr>
            <a:r>
              <a:rPr lang="en-US" dirty="0" smtClean="0"/>
              <a:t>Book detail</a:t>
            </a:r>
          </a:p>
          <a:p>
            <a:r>
              <a:rPr lang="en-US" dirty="0" smtClean="0"/>
              <a:t>Shows which room the guest is assigned to</a:t>
            </a:r>
          </a:p>
          <a:p>
            <a:pPr marL="0" indent="0">
              <a:buNone/>
            </a:pPr>
            <a:r>
              <a:rPr lang="en-US" dirty="0" smtClean="0"/>
              <a:t>Room</a:t>
            </a:r>
          </a:p>
          <a:p>
            <a:r>
              <a:rPr lang="en-US" dirty="0" smtClean="0"/>
              <a:t>This table shows all the room number, their type and the status of the room.</a:t>
            </a:r>
          </a:p>
        </p:txBody>
      </p:sp>
    </p:spTree>
    <p:extLst>
      <p:ext uri="{BB962C8B-B14F-4D97-AF65-F5344CB8AC3E}">
        <p14:creationId xmlns:p14="http://schemas.microsoft.com/office/powerpoint/2010/main" val="391986403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187</TotalTime>
  <Words>1066</Words>
  <Application>Microsoft Office PowerPoint</Application>
  <PresentationFormat>On-screen Show (4:3)</PresentationFormat>
  <Paragraphs>142</Paragraphs>
  <Slides>36</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36</vt:i4>
      </vt:variant>
    </vt:vector>
  </HeadingPairs>
  <TitlesOfParts>
    <vt:vector size="39" baseType="lpstr">
      <vt:lpstr>Arial</vt:lpstr>
      <vt:lpstr>Calibri</vt:lpstr>
      <vt:lpstr>Office Theme</vt:lpstr>
      <vt:lpstr>System functions</vt:lpstr>
      <vt:lpstr>Room availability and booking module</vt:lpstr>
      <vt:lpstr>Housekeeping and staff management module</vt:lpstr>
      <vt:lpstr>Reporting module</vt:lpstr>
      <vt:lpstr>User characteristics</vt:lpstr>
      <vt:lpstr>User characteristics</vt:lpstr>
      <vt:lpstr>User characteristics</vt:lpstr>
      <vt:lpstr>General Constraints</vt:lpstr>
      <vt:lpstr>Data Requirements</vt:lpstr>
      <vt:lpstr>Data Requirements</vt:lpstr>
      <vt:lpstr>Development Constraints</vt:lpstr>
      <vt:lpstr>Performance</vt:lpstr>
      <vt:lpstr>Availability</vt:lpstr>
      <vt:lpstr>Security and Access Control</vt:lpstr>
      <vt:lpstr>User Interface Requirements</vt:lpstr>
      <vt:lpstr>Interface with Other Systems</vt:lpstr>
      <vt:lpstr>Assumptions</vt:lpstr>
      <vt:lpstr>Assumptions</vt:lpstr>
      <vt:lpstr>Operating Environment</vt:lpstr>
      <vt:lpstr>Special Requirements</vt:lpstr>
      <vt:lpstr>Architecture Design</vt:lpstr>
      <vt:lpstr>3 Tier Architecture</vt:lpstr>
      <vt:lpstr>3 Tier Architecture</vt:lpstr>
      <vt:lpstr>User Interface Design</vt:lpstr>
      <vt:lpstr>User Interface Design</vt:lpstr>
      <vt:lpstr>User Interface Design</vt:lpstr>
      <vt:lpstr>User Interface Design</vt:lpstr>
      <vt:lpstr>User Interface Design</vt:lpstr>
      <vt:lpstr>Program Design</vt:lpstr>
      <vt:lpstr>Use Case Diagram</vt:lpstr>
      <vt:lpstr>VOPC (Booking)</vt:lpstr>
      <vt:lpstr>VOPC (House Keeping)</vt:lpstr>
      <vt:lpstr>VOPC (Reporting)</vt:lpstr>
      <vt:lpstr>ERD</vt:lpstr>
      <vt:lpstr>Approach used</vt:lpstr>
      <vt:lpstr>Limitation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KaiXian</dc:creator>
  <cp:lastModifiedBy>Eden Wong</cp:lastModifiedBy>
  <cp:revision>38</cp:revision>
  <dcterms:created xsi:type="dcterms:W3CDTF">2015-05-05T11:08:05Z</dcterms:created>
  <dcterms:modified xsi:type="dcterms:W3CDTF">2015-05-19T20:57:59Z</dcterms:modified>
</cp:coreProperties>
</file>